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28" r:id="rId2"/>
    <p:sldId id="404" r:id="rId3"/>
    <p:sldId id="370" r:id="rId4"/>
    <p:sldId id="403" r:id="rId5"/>
    <p:sldId id="378" r:id="rId6"/>
    <p:sldId id="377" r:id="rId7"/>
    <p:sldId id="376" r:id="rId8"/>
    <p:sldId id="389" r:id="rId9"/>
    <p:sldId id="406" r:id="rId10"/>
    <p:sldId id="407" r:id="rId11"/>
    <p:sldId id="408" r:id="rId12"/>
    <p:sldId id="399" r:id="rId13"/>
    <p:sldId id="401" r:id="rId14"/>
    <p:sldId id="402" r:id="rId15"/>
    <p:sldId id="390" r:id="rId16"/>
    <p:sldId id="380" r:id="rId17"/>
    <p:sldId id="381" r:id="rId18"/>
    <p:sldId id="382" r:id="rId19"/>
    <p:sldId id="384" r:id="rId20"/>
    <p:sldId id="383" r:id="rId21"/>
    <p:sldId id="388" r:id="rId22"/>
    <p:sldId id="391" r:id="rId23"/>
    <p:sldId id="392" r:id="rId24"/>
    <p:sldId id="393" r:id="rId25"/>
    <p:sldId id="394" r:id="rId26"/>
    <p:sldId id="385" r:id="rId27"/>
    <p:sldId id="395" r:id="rId28"/>
    <p:sldId id="396" r:id="rId29"/>
    <p:sldId id="397" r:id="rId30"/>
    <p:sldId id="400" r:id="rId31"/>
    <p:sldId id="386" r:id="rId32"/>
    <p:sldId id="387" r:id="rId33"/>
    <p:sldId id="405" r:id="rId34"/>
    <p:sldId id="398" r:id="rId35"/>
    <p:sldId id="372" r:id="rId36"/>
    <p:sldId id="373" r:id="rId37"/>
    <p:sldId id="375" r:id="rId38"/>
    <p:sldId id="3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8E823B-C060-4771-A379-0559390B90A4}">
          <p14:sldIdLst>
            <p14:sldId id="328"/>
            <p14:sldId id="404"/>
            <p14:sldId id="370"/>
            <p14:sldId id="403"/>
            <p14:sldId id="378"/>
            <p14:sldId id="377"/>
            <p14:sldId id="376"/>
            <p14:sldId id="389"/>
            <p14:sldId id="406"/>
            <p14:sldId id="407"/>
            <p14:sldId id="408"/>
            <p14:sldId id="399"/>
            <p14:sldId id="401"/>
            <p14:sldId id="402"/>
            <p14:sldId id="390"/>
            <p14:sldId id="380"/>
            <p14:sldId id="381"/>
            <p14:sldId id="382"/>
            <p14:sldId id="384"/>
            <p14:sldId id="383"/>
            <p14:sldId id="388"/>
            <p14:sldId id="391"/>
            <p14:sldId id="392"/>
            <p14:sldId id="393"/>
            <p14:sldId id="394"/>
            <p14:sldId id="385"/>
            <p14:sldId id="395"/>
            <p14:sldId id="396"/>
            <p14:sldId id="397"/>
            <p14:sldId id="400"/>
            <p14:sldId id="386"/>
            <p14:sldId id="387"/>
            <p14:sldId id="405"/>
          </p14:sldIdLst>
        </p14:section>
        <p14:section name="Untitled Section" id="{CE1E1C26-6159-4515-8048-D3A501E28E68}">
          <p14:sldIdLst>
            <p14:sldId id="398"/>
            <p14:sldId id="372"/>
            <p14:sldId id="373"/>
            <p14:sldId id="375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2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54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7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space loses dimensions for internal singularities; equivalent to no longer having a unique solution to things</a:t>
            </a:r>
          </a:p>
          <a:p>
            <a:r>
              <a:rPr lang="en-US" dirty="0"/>
              <a:t>We can spot this via the Jacobian, but I’ll leave that for a later class that can spend multiple lectures building this idea (its incredibly powerful and I don’ want to misspeak)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descent (along with its many, many variants) is the most common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space loses dimensions for internal singularities; equivalent to no longer having a unique solution to things</a:t>
            </a:r>
          </a:p>
          <a:p>
            <a:r>
              <a:rPr lang="en-US" dirty="0"/>
              <a:t>We can spot this via the Jacobian, but I’ll leave that for a later class that can spend multiple lectures building this idea (its incredibly powerful and I don’ want to misspeak)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01535-BF48-93AF-C81C-790840B8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A0990-80D5-FC1C-BF7B-E61809494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68E5E-70CF-A9DE-B7B6-4FB18C30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E48FD-B6A4-9C79-BA36-D93980901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88E5C-A5A5-4D7A-41C5-D2A63C9D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923D0-E230-4EE2-4405-AB333BF85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AEE79-B700-2749-250F-4E2AEABA7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3E3B-F25E-67FA-DC8E-D31948765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3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0EDC-1472-6C51-EFD2-079C1ECD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0C033-7FFE-BEE3-0DF0-965C78CB2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A948E-8E55-D3E2-F0A2-77ED0EBC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33FA2-01CE-D03E-7733-173BF51D5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3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descent (along with its many, many variants) is the most common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descent (along with its many, many variants) is the most common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72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descent (along with its many, many variants) is the most common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1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descent (along with its many, many variants) is the most common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2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Y=</a:t>
            </a:r>
            <a:r>
              <a:rPr lang="en-US" dirty="0" err="1"/>
              <a:t>mx+b</a:t>
            </a:r>
            <a:r>
              <a:rPr lang="en-US" dirty="0"/>
              <a:t> (technically affine) </a:t>
            </a:r>
            <a:r>
              <a:rPr lang="en-US" dirty="0">
                <a:sym typeface="Wingdings" panose="05000000000000000000" pitchFamily="2" charset="2"/>
              </a:rPr>
              <a:t> solve for 0  we’re finding this proportionality relationship </a:t>
            </a:r>
            <a:r>
              <a:rPr lang="en-US" dirty="0" err="1">
                <a:sym typeface="Wingdings" panose="05000000000000000000" pitchFamily="2" charset="2"/>
              </a:rPr>
              <a:t>btwn</a:t>
            </a:r>
            <a:r>
              <a:rPr lang="en-US" dirty="0">
                <a:sym typeface="Wingdings" panose="05000000000000000000" pitchFamily="2" charset="2"/>
              </a:rPr>
              <a:t> y and x then using it to </a:t>
            </a:r>
            <a:r>
              <a:rPr lang="en-US" dirty="0" err="1">
                <a:sym typeface="Wingdings" panose="05000000000000000000" pitchFamily="2" charset="2"/>
              </a:rPr>
              <a:t>backsolve</a:t>
            </a:r>
            <a:r>
              <a:rPr lang="en-US" dirty="0">
                <a:sym typeface="Wingdings" panose="05000000000000000000" pitchFamily="2" charset="2"/>
              </a:rPr>
              <a:t> in one step</a:t>
            </a:r>
          </a:p>
          <a:p>
            <a:r>
              <a:rPr lang="en-US" dirty="0">
                <a:sym typeface="Wingdings" panose="05000000000000000000" pitchFamily="2" charset="2"/>
              </a:rPr>
              <a:t>This does not work for nonlinear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6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Lab:</a:t>
            </a:r>
            <a:br>
              <a:rPr lang="en-US" dirty="0"/>
            </a:br>
            <a:r>
              <a:rPr lang="en-US" dirty="0"/>
              <a:t>Inverse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5DC2-F41C-5E22-663B-C793D846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F121-7DE9-7E7F-1E38-058008BF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5498E-1A8C-D1A8-16EA-1662955318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CASE I: An Analytical Solution Exists</a:t>
                </a:r>
              </a:p>
              <a:p>
                <a:pPr lvl="2"/>
                <a:r>
                  <a:rPr lang="en-US" dirty="0"/>
                  <a:t>Example: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5498E-1A8C-D1A8-16EA-166295531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3AEC4-657D-9AFE-D25F-8826B2BC9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8DCB-0838-852C-08F2-AA4A8CB4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08" y="2718262"/>
            <a:ext cx="2622058" cy="2276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0CC35-9ED8-0BAD-728C-4A5E9011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563" y="2834640"/>
            <a:ext cx="2590658" cy="2007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34C72-CD4F-BBF0-5074-4E4C9E80DCDE}"/>
              </a:ext>
            </a:extLst>
          </p:cNvPr>
          <p:cNvSpPr txBox="1"/>
          <p:nvPr/>
        </p:nvSpPr>
        <p:spPr>
          <a:xfrm>
            <a:off x="4319565" y="3075708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Bent elbow </a:t>
            </a:r>
            <a:r>
              <a:rPr lang="en-US" dirty="0">
                <a:sym typeface="Wingdings" panose="05000000000000000000" pitchFamily="2" charset="2"/>
              </a:rPr>
              <a:t> two solutions to IK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What do we do?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C5B703-C351-A7A9-A57E-42EE089B732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00666" y="3838189"/>
            <a:ext cx="3754897" cy="18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289405-C38C-70AF-1D6C-FEE35CF937D7}"/>
              </a:ext>
            </a:extLst>
          </p:cNvPr>
          <p:cNvSpPr txBox="1"/>
          <p:nvPr/>
        </p:nvSpPr>
        <p:spPr>
          <a:xfrm>
            <a:off x="4316309" y="3909752"/>
            <a:ext cx="380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Pick one and use it as a constraint!</a:t>
            </a:r>
          </a:p>
        </p:txBody>
      </p:sp>
    </p:spTree>
    <p:extLst>
      <p:ext uri="{BB962C8B-B14F-4D97-AF65-F5344CB8AC3E}">
        <p14:creationId xmlns:p14="http://schemas.microsoft.com/office/powerpoint/2010/main" val="94554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71773-0632-5A6B-D5CA-E7A5EDA34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431D-C288-9580-667A-5D770D5F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0C446-76F3-25EE-7111-C97A577F1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CASE I: An Analytical Solution Exists</a:t>
                </a:r>
              </a:p>
              <a:p>
                <a:pPr lvl="2"/>
                <a:r>
                  <a:rPr lang="en-US" dirty="0"/>
                  <a:t>Example: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0C446-76F3-25EE-7111-C97A577F1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53C1E-9739-6F4A-2754-EF48DC37B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964B7-B375-0459-9A06-0F58F1CB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08" y="2718262"/>
            <a:ext cx="2622058" cy="2276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5C4160-11AB-1045-C584-884FAA0D865E}"/>
                  </a:ext>
                </a:extLst>
              </p:cNvPr>
              <p:cNvSpPr txBox="1"/>
              <p:nvPr/>
            </p:nvSpPr>
            <p:spPr>
              <a:xfrm>
                <a:off x="4941074" y="2552891"/>
                <a:ext cx="5503430" cy="3506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This gives the elbow up angle, we could also say: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And recover both solutions.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Then: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5C4160-11AB-1045-C584-884FAA0D8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074" y="2552891"/>
                <a:ext cx="5503430" cy="3506986"/>
              </a:xfrm>
              <a:prstGeom prst="rect">
                <a:avLst/>
              </a:prstGeom>
              <a:blipFill>
                <a:blip r:embed="rId5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6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CASE 2: </a:t>
            </a:r>
            <a:r>
              <a:rPr lang="en-US" i="1" dirty="0"/>
              <a:t>Most of</a:t>
            </a:r>
            <a:r>
              <a:rPr lang="en-US" dirty="0"/>
              <a:t> An Analytical Solution Exists</a:t>
            </a:r>
          </a:p>
          <a:p>
            <a:pPr lvl="2"/>
            <a:r>
              <a:rPr lang="en-US" dirty="0"/>
              <a:t>The most common problem</a:t>
            </a:r>
          </a:p>
          <a:p>
            <a:pPr lvl="2"/>
            <a:r>
              <a:rPr lang="en-US" dirty="0"/>
              <a:t>How this is usually done in the real world</a:t>
            </a:r>
          </a:p>
          <a:p>
            <a:pPr lvl="2"/>
            <a:r>
              <a:rPr lang="en-US" dirty="0"/>
              <a:t>Combines techniques from the prior two cases</a:t>
            </a:r>
          </a:p>
          <a:p>
            <a:pPr lvl="2"/>
            <a:r>
              <a:rPr lang="en-US" dirty="0"/>
              <a:t>Interesting!</a:t>
            </a:r>
          </a:p>
          <a:p>
            <a:pPr lvl="2"/>
            <a:r>
              <a:rPr lang="en-US" dirty="0"/>
              <a:t>Results in us having to solve a highly nonlinear function numerically</a:t>
            </a:r>
          </a:p>
          <a:p>
            <a:pPr lvl="3"/>
            <a:r>
              <a:rPr lang="en-US" i="1" dirty="0"/>
              <a:t>Cyclic Coordinate Descent (CCD)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8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CASE 2: </a:t>
            </a:r>
            <a:r>
              <a:rPr lang="en-US" i="1" dirty="0"/>
              <a:t>Most of</a:t>
            </a:r>
            <a:r>
              <a:rPr lang="en-US" dirty="0"/>
              <a:t> An Analytical Solution Exists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171ED-1E9D-6ADA-08A4-44025DB424FA}"/>
              </a:ext>
            </a:extLst>
          </p:cNvPr>
          <p:cNvSpPr txBox="1"/>
          <p:nvPr/>
        </p:nvSpPr>
        <p:spPr>
          <a:xfrm>
            <a:off x="257196" y="5467131"/>
            <a:ext cx="959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  <a:latin typeface="var(--headings-font-family)"/>
              </a:rPr>
              <a:t>Globally Optimal Inverse Kinematics as a Non-Convex Quadratically Constrained Quadratic Program, </a:t>
            </a:r>
          </a:p>
          <a:p>
            <a:r>
              <a:rPr lang="en-US" b="0" i="0" dirty="0" err="1">
                <a:effectLst/>
                <a:latin typeface="rival-sans"/>
              </a:rPr>
              <a:t>Tomáš</a:t>
            </a:r>
            <a:r>
              <a:rPr lang="en-US" b="0" i="0" dirty="0">
                <a:effectLst/>
                <a:latin typeface="rival-sans"/>
              </a:rPr>
              <a:t> </a:t>
            </a:r>
            <a:r>
              <a:rPr lang="en-US" b="0" i="0" dirty="0" err="1">
                <a:effectLst/>
                <a:latin typeface="rival-sans"/>
              </a:rPr>
              <a:t>Votroubek</a:t>
            </a:r>
            <a:r>
              <a:rPr lang="en-US" b="0" i="0" dirty="0">
                <a:effectLst/>
                <a:latin typeface="rival-sans"/>
              </a:rPr>
              <a:t> and </a:t>
            </a:r>
            <a:r>
              <a:rPr lang="en-US" b="0" i="0" dirty="0" err="1">
                <a:effectLst/>
                <a:latin typeface="rival-sans"/>
              </a:rPr>
              <a:t>Tomáš</a:t>
            </a:r>
            <a:r>
              <a:rPr lang="en-US" b="0" i="0" dirty="0">
                <a:effectLst/>
                <a:latin typeface="rival-sans"/>
              </a:rPr>
              <a:t> </a:t>
            </a:r>
            <a:r>
              <a:rPr lang="en-US" b="0" i="0" dirty="0" err="1">
                <a:effectLst/>
                <a:latin typeface="rival-sans"/>
              </a:rPr>
              <a:t>Kroupa</a:t>
            </a:r>
            <a:endParaRPr lang="en-US" b="0" i="1" dirty="0">
              <a:effectLst/>
              <a:latin typeface="var(--headings-font-famil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F592D-BD4F-E19B-5B91-9C3D1D5A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3" y="2527955"/>
            <a:ext cx="4138019" cy="2027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209E-E4FB-E187-1032-CF181807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53" y="2366107"/>
            <a:ext cx="3528366" cy="1280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35923-62B2-3F56-7FA3-5AC6B3B7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506" y="3899745"/>
            <a:ext cx="5418290" cy="1219306"/>
          </a:xfrm>
          <a:prstGeom prst="rect">
            <a:avLst/>
          </a:prstGeom>
        </p:spPr>
      </p:pic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919FEEE8-0218-4D18-2101-4835059C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58" y="92950"/>
            <a:ext cx="3166071" cy="35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2A71E0-E207-5180-10D3-819F4EEBE61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97262" y="3006243"/>
            <a:ext cx="319391" cy="53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111F66-5E38-7F16-27CE-D47F6B2FE6C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580836" y="3646378"/>
            <a:ext cx="462815" cy="253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DE426-78BB-5922-97B1-E1C25ABB5A9B}"/>
              </a:ext>
            </a:extLst>
          </p:cNvPr>
          <p:cNvCxnSpPr>
            <a:cxnSpLocks/>
            <a:endCxn id="2050" idx="2"/>
          </p:cNvCxnSpPr>
          <p:nvPr/>
        </p:nvCxnSpPr>
        <p:spPr>
          <a:xfrm flipV="1">
            <a:off x="9851233" y="3687543"/>
            <a:ext cx="609061" cy="867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CASE 3: </a:t>
            </a:r>
            <a:r>
              <a:rPr lang="en-US" i="1" dirty="0"/>
              <a:t>Most of</a:t>
            </a:r>
            <a:r>
              <a:rPr lang="en-US" dirty="0"/>
              <a:t> An Analytical Solution Exists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171ED-1E9D-6ADA-08A4-44025DB424FA}"/>
              </a:ext>
            </a:extLst>
          </p:cNvPr>
          <p:cNvSpPr txBox="1"/>
          <p:nvPr/>
        </p:nvSpPr>
        <p:spPr>
          <a:xfrm>
            <a:off x="257196" y="5467131"/>
            <a:ext cx="959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  <a:latin typeface="var(--headings-font-family)"/>
              </a:rPr>
              <a:t>Globally Optimal Inverse Kinematics as a Non-Convex Quadratically Constrained Quadratic Program, </a:t>
            </a:r>
          </a:p>
          <a:p>
            <a:r>
              <a:rPr lang="en-US" b="0" i="0" dirty="0" err="1">
                <a:effectLst/>
                <a:latin typeface="rival-sans"/>
              </a:rPr>
              <a:t>Tomáš</a:t>
            </a:r>
            <a:r>
              <a:rPr lang="en-US" b="0" i="0" dirty="0">
                <a:effectLst/>
                <a:latin typeface="rival-sans"/>
              </a:rPr>
              <a:t> </a:t>
            </a:r>
            <a:r>
              <a:rPr lang="en-US" b="0" i="0" dirty="0" err="1">
                <a:effectLst/>
                <a:latin typeface="rival-sans"/>
              </a:rPr>
              <a:t>Votroubek</a:t>
            </a:r>
            <a:r>
              <a:rPr lang="en-US" b="0" i="0" dirty="0">
                <a:effectLst/>
                <a:latin typeface="rival-sans"/>
              </a:rPr>
              <a:t> and </a:t>
            </a:r>
            <a:r>
              <a:rPr lang="en-US" b="0" i="0" dirty="0" err="1">
                <a:effectLst/>
                <a:latin typeface="rival-sans"/>
              </a:rPr>
              <a:t>Tomáš</a:t>
            </a:r>
            <a:r>
              <a:rPr lang="en-US" b="0" i="0" dirty="0">
                <a:effectLst/>
                <a:latin typeface="rival-sans"/>
              </a:rPr>
              <a:t> </a:t>
            </a:r>
            <a:r>
              <a:rPr lang="en-US" b="0" i="0" dirty="0" err="1">
                <a:effectLst/>
                <a:latin typeface="rival-sans"/>
              </a:rPr>
              <a:t>Kroupa</a:t>
            </a:r>
            <a:endParaRPr lang="en-US" b="0" i="1" dirty="0">
              <a:effectLst/>
              <a:latin typeface="var(--headings-font-famil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F592D-BD4F-E19B-5B91-9C3D1D5A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3" y="2527955"/>
            <a:ext cx="4138019" cy="2027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209E-E4FB-E187-1032-CF181807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53" y="2366107"/>
            <a:ext cx="3528366" cy="1280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35923-62B2-3F56-7FA3-5AC6B3B7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506" y="3899745"/>
            <a:ext cx="5418290" cy="1219306"/>
          </a:xfrm>
          <a:prstGeom prst="rect">
            <a:avLst/>
          </a:prstGeom>
        </p:spPr>
      </p:pic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919FEEE8-0218-4D18-2101-4835059C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58" y="92950"/>
            <a:ext cx="3166071" cy="35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2A71E0-E207-5180-10D3-819F4EEBE61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97262" y="3006243"/>
            <a:ext cx="319391" cy="53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111F66-5E38-7F16-27CE-D47F6B2FE6C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580836" y="3646378"/>
            <a:ext cx="462815" cy="253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DE426-78BB-5922-97B1-E1C25ABB5A9B}"/>
              </a:ext>
            </a:extLst>
          </p:cNvPr>
          <p:cNvCxnSpPr>
            <a:cxnSpLocks/>
            <a:endCxn id="2050" idx="2"/>
          </p:cNvCxnSpPr>
          <p:nvPr/>
        </p:nvCxnSpPr>
        <p:spPr>
          <a:xfrm flipV="1">
            <a:off x="9851233" y="3687543"/>
            <a:ext cx="609061" cy="867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t's Always Sunny in Philadelphia&quot; Sweet Dee Has a Heart Attack (TV Episode  2008) - IMDb">
            <a:extLst>
              <a:ext uri="{FF2B5EF4-FFF2-40B4-BE49-F238E27FC236}">
                <a16:creationId xmlns:a16="http://schemas.microsoft.com/office/drawing/2014/main" id="{F9C0EA58-F7F1-1B24-4818-CBF4682A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96" y="195847"/>
            <a:ext cx="75819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CASE 3: An Analytical Solution </a:t>
            </a:r>
            <a:r>
              <a:rPr lang="en-US" i="1" dirty="0"/>
              <a:t>Does Not </a:t>
            </a:r>
            <a:r>
              <a:rPr lang="en-US" dirty="0"/>
              <a:t>Exist</a:t>
            </a:r>
          </a:p>
          <a:p>
            <a:pPr lvl="2"/>
            <a:r>
              <a:rPr lang="en-US" dirty="0"/>
              <a:t>More common</a:t>
            </a:r>
          </a:p>
          <a:p>
            <a:pPr lvl="2"/>
            <a:r>
              <a:rPr lang="en-US" dirty="0"/>
              <a:t>Lack of assumptions makes it hard to say much</a:t>
            </a:r>
          </a:p>
          <a:p>
            <a:pPr lvl="2"/>
            <a:r>
              <a:rPr lang="en-US" dirty="0"/>
              <a:t>Results in us having to solve a highly nonlinear function numerically</a:t>
            </a:r>
          </a:p>
          <a:p>
            <a:pPr lvl="3"/>
            <a:r>
              <a:rPr lang="en-US" i="1" dirty="0"/>
              <a:t>Gradient Descent (GD)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9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88200" cy="3723837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This is the barest bones version of the basics!</a:t>
            </a:r>
          </a:p>
          <a:p>
            <a:pPr lvl="1"/>
            <a:r>
              <a:rPr lang="en-US" dirty="0"/>
              <a:t>Instead of solving a large, complex equation outright break it into smaller, easier to solve steps and add those together!</a:t>
            </a:r>
          </a:p>
          <a:p>
            <a:pPr marL="914400" lvl="2" indent="0">
              <a:buNone/>
            </a:pPr>
            <a:r>
              <a:rPr lang="en-US" dirty="0"/>
              <a:t>	Lowering the per step error </a:t>
            </a:r>
            <a:r>
              <a:rPr lang="en-US" dirty="0">
                <a:sym typeface="Wingdings" panose="05000000000000000000" pitchFamily="2" charset="2"/>
              </a:rPr>
              <a:t> Lowering the overall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you’ve ever used FEA Software (CAD) or an integrator in Python/MATLAB (ode45) this is what you’ve been doing!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Think of Riemann Integration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al analysis - Why is the standard integral the Riemann Integral? -  Mathematics Stack Exchange">
            <a:extLst>
              <a:ext uri="{FF2B5EF4-FFF2-40B4-BE49-F238E27FC236}">
                <a16:creationId xmlns:a16="http://schemas.microsoft.com/office/drawing/2014/main" id="{BC2E44D4-6556-5F3A-204D-B66FF6D2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49" y="2969722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Instead of thinking about the problem as </a:t>
            </a:r>
            <a:r>
              <a:rPr lang="en-US" i="1" dirty="0"/>
              <a:t>“drive my end effector to a given position” </a:t>
            </a:r>
            <a:r>
              <a:rPr lang="en-US" dirty="0"/>
              <a:t>let’s think about it as </a:t>
            </a:r>
            <a:r>
              <a:rPr lang="en-US" i="1" dirty="0"/>
              <a:t>“how far away is my end effector from the final position?” </a:t>
            </a:r>
          </a:p>
          <a:p>
            <a:pPr lvl="2"/>
            <a:r>
              <a:rPr lang="en-US" dirty="0"/>
              <a:t>This is now an optimization problem</a:t>
            </a:r>
          </a:p>
          <a:p>
            <a:pPr lvl="1"/>
            <a:r>
              <a:rPr lang="en-US" dirty="0"/>
              <a:t>This is easier to optimize now, but we still don’t have a clear function to solve to get zero error</a:t>
            </a:r>
          </a:p>
          <a:p>
            <a:pPr lvl="2"/>
            <a:r>
              <a:rPr lang="en-US" dirty="0"/>
              <a:t>What should our next step be?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an initial guess for the state </a:t>
            </a:r>
            <a:r>
              <a:rPr lang="en-US" b="1" i="1" dirty="0" err="1"/>
              <a:t>s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and calculate its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Generate another guess, offset by some amount and calculate its error</a:t>
            </a:r>
          </a:p>
          <a:p>
            <a:pPr lvl="2"/>
            <a:r>
              <a:rPr lang="en-US" dirty="0"/>
              <a:t>Think back to Calc 1, what can we say about optimality by doing this?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this to inform your next guess and check again</a:t>
            </a:r>
          </a:p>
          <a:p>
            <a:pPr lvl="2"/>
            <a:r>
              <a:rPr lang="en-US" dirty="0"/>
              <a:t>Remember to use your constraints to inform your next guess(es), they can narrow down the number of valid next guesses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this process until your error is below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9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Now we have a clearer understanding of our problem, but how do we find the error?</a:t>
            </a:r>
          </a:p>
          <a:p>
            <a:pPr lvl="2"/>
            <a:r>
              <a:rPr lang="en-US" b="1" i="1" dirty="0"/>
              <a:t>Forward Kinematics!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Inverse kinematics - Wikipedia">
            <a:extLst>
              <a:ext uri="{FF2B5EF4-FFF2-40B4-BE49-F238E27FC236}">
                <a16:creationId xmlns:a16="http://schemas.microsoft.com/office/drawing/2014/main" id="{F03241A4-C1ED-9768-2407-94E172D5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71" y="2953264"/>
            <a:ext cx="4136858" cy="25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CDAAC4E-881B-8418-125F-64AAA682ECCA}"/>
              </a:ext>
            </a:extLst>
          </p:cNvPr>
          <p:cNvCxnSpPr>
            <a:cxnSpLocks/>
          </p:cNvCxnSpPr>
          <p:nvPr/>
        </p:nvCxnSpPr>
        <p:spPr>
          <a:xfrm>
            <a:off x="1074821" y="4150167"/>
            <a:ext cx="2952750" cy="284313"/>
          </a:xfrm>
          <a:prstGeom prst="bentConnector3">
            <a:avLst>
              <a:gd name="adj1" fmla="val 76893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3C2A0F-0096-496B-9BB7-02C4BFF7D623}"/>
              </a:ext>
            </a:extLst>
          </p:cNvPr>
          <p:cNvSpPr txBox="1"/>
          <p:nvPr/>
        </p:nvSpPr>
        <p:spPr>
          <a:xfrm>
            <a:off x="978568" y="3565392"/>
            <a:ext cx="2759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guess for the robot angles which will inform…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A568279-E08D-FE78-DC6D-7B1B1BEC23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68653" y="3895624"/>
            <a:ext cx="2509723" cy="538856"/>
          </a:xfrm>
          <a:prstGeom prst="bentConnector3">
            <a:avLst>
              <a:gd name="adj1" fmla="val 81183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0CEB4D-E857-CE71-4112-6C998AE28237}"/>
              </a:ext>
            </a:extLst>
          </p:cNvPr>
          <p:cNvSpPr txBox="1"/>
          <p:nvPr/>
        </p:nvSpPr>
        <p:spPr>
          <a:xfrm>
            <a:off x="8357937" y="3078823"/>
            <a:ext cx="2759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estimate for the cartesian end effector which position will inform…</a:t>
            </a:r>
          </a:p>
        </p:txBody>
      </p:sp>
    </p:spTree>
    <p:extLst>
      <p:ext uri="{BB962C8B-B14F-4D97-AF65-F5344CB8AC3E}">
        <p14:creationId xmlns:p14="http://schemas.microsoft.com/office/powerpoint/2010/main" val="28444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1175-8633-C8C8-C612-308BED69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968AB-9937-821E-DE49-0A8653B03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Inverse Kinematics Intro Lecture </a:t>
            </a:r>
          </a:p>
          <a:p>
            <a:r>
              <a:rPr lang="en-US" dirty="0"/>
              <a:t>Time to work on FK Lab/IK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8386F-49A1-E00B-8038-5D2330EEA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9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Forward Kinematics have the advantage of always working for a valid set of angles; not all valid points will work nicely in IK</a:t>
            </a:r>
          </a:p>
          <a:p>
            <a:pPr lvl="2"/>
            <a:r>
              <a:rPr lang="en-US" dirty="0"/>
              <a:t>Multiple sets of angles can correspond to one point, how do we pick?</a:t>
            </a:r>
          </a:p>
          <a:p>
            <a:pPr lvl="1"/>
            <a:r>
              <a:rPr lang="en-US" dirty="0"/>
              <a:t>Some singularities are purely mathematical; the math might say you’re stuck in a certain pose and can’t move but physically there’s nothing stopping you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2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mentioned how moving in joint space is difficult, let’s revisit this concept: (desired point: &lt;3,2&gt;)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90E0F10-3DDF-D3DD-E471-3DB15197A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6230A6A-F24A-D7AD-7DE5-6268ED4BB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" t="2558" r="8097" b="-1"/>
          <a:stretch/>
        </p:blipFill>
        <p:spPr>
          <a:xfrm>
            <a:off x="1184988" y="2737067"/>
            <a:ext cx="3918857" cy="326109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3EDFB9-ABC5-D9AB-C81D-B5964FD3C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8" t="2882" r="7393"/>
          <a:stretch/>
        </p:blipFill>
        <p:spPr>
          <a:xfrm>
            <a:off x="6531429" y="2780068"/>
            <a:ext cx="3918857" cy="321809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7817638-AD00-F9A3-2FE6-FA756AAC60EA}"/>
              </a:ext>
            </a:extLst>
          </p:cNvPr>
          <p:cNvSpPr/>
          <p:nvPr/>
        </p:nvSpPr>
        <p:spPr>
          <a:xfrm>
            <a:off x="5386874" y="3904485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6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Problems:</a:t>
            </a:r>
          </a:p>
          <a:p>
            <a:pPr lvl="1"/>
            <a:r>
              <a:rPr lang="en-US" dirty="0"/>
              <a:t>Motions in joint space aren’t clearly mapped to cartesian space</a:t>
            </a:r>
          </a:p>
          <a:p>
            <a:pPr lvl="1"/>
            <a:r>
              <a:rPr lang="en-US" dirty="0"/>
              <a:t>Local (but not global) minima </a:t>
            </a:r>
          </a:p>
          <a:p>
            <a:pPr lvl="2"/>
            <a:r>
              <a:rPr lang="en-US" dirty="0"/>
              <a:t>This 2 </a:t>
            </a:r>
            <a:r>
              <a:rPr lang="en-US" dirty="0" err="1"/>
              <a:t>DoF</a:t>
            </a:r>
            <a:r>
              <a:rPr lang="en-US" dirty="0"/>
              <a:t> planar case doesn’t have any, but higher </a:t>
            </a:r>
            <a:r>
              <a:rPr lang="en-US" dirty="0" err="1"/>
              <a:t>DoF</a:t>
            </a:r>
            <a:r>
              <a:rPr lang="en-US" dirty="0"/>
              <a:t> cases would</a:t>
            </a:r>
          </a:p>
          <a:p>
            <a:pPr lvl="1"/>
            <a:r>
              <a:rPr lang="en-US" dirty="0"/>
              <a:t>By extension, we are </a:t>
            </a:r>
            <a:r>
              <a:rPr lang="en-US" i="1" dirty="0"/>
              <a:t>extremely </a:t>
            </a:r>
            <a:r>
              <a:rPr lang="en-US" dirty="0"/>
              <a:t>sensitive to ICs</a:t>
            </a:r>
          </a:p>
          <a:p>
            <a:pPr lvl="1"/>
            <a:r>
              <a:rPr lang="en-US" dirty="0"/>
              <a:t>Need to calculate rate of change for a function we might not know</a:t>
            </a:r>
          </a:p>
          <a:p>
            <a:pPr lvl="2"/>
            <a:r>
              <a:rPr lang="en-US" dirty="0"/>
              <a:t>Numerical Derivatives</a:t>
            </a:r>
          </a:p>
          <a:p>
            <a:pPr lvl="3"/>
            <a:r>
              <a:rPr lang="en-US" dirty="0"/>
              <a:t>Stationary points</a:t>
            </a:r>
          </a:p>
          <a:p>
            <a:pPr lvl="2"/>
            <a:r>
              <a:rPr lang="en-US" dirty="0"/>
              <a:t>Added complexity </a:t>
            </a:r>
            <a:r>
              <a:rPr lang="en-US" dirty="0">
                <a:sym typeface="Wingdings" panose="05000000000000000000" pitchFamily="2" charset="2"/>
              </a:rPr>
              <a:t> higher chance for the math to break down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2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For end effector position </a:t>
            </a:r>
            <a:r>
              <a:rPr lang="en-US" sz="2400" b="1" i="1" dirty="0"/>
              <a:t>p</a:t>
            </a:r>
            <a:r>
              <a:rPr lang="en-US" sz="2400" dirty="0"/>
              <a:t> and joint state </a:t>
            </a:r>
            <a:r>
              <a:rPr lang="el-GR" sz="2400" b="1" i="1" dirty="0"/>
              <a:t>θ</a:t>
            </a:r>
            <a:r>
              <a:rPr lang="en-US" sz="2400" dirty="0"/>
              <a:t> (both vectors):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Pick an initial condition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Set a desired precision and repeat: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Calculate </a:t>
            </a:r>
            <a:r>
              <a:rPr lang="en-US" sz="2000" dirty="0" err="1"/>
              <a:t>d</a:t>
            </a:r>
            <a:r>
              <a:rPr lang="en-US" sz="2000" b="1" i="1" dirty="0" err="1"/>
              <a:t>p</a:t>
            </a:r>
            <a:r>
              <a:rPr lang="en-US" sz="2000" dirty="0"/>
              <a:t>/d</a:t>
            </a:r>
            <a:r>
              <a:rPr lang="el-GR" sz="2000" b="1" i="1" dirty="0"/>
              <a:t>θ</a:t>
            </a:r>
            <a:r>
              <a:rPr lang="en-US" sz="2000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Pick a direction (randomly or otherwise)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Update your guess according to: </a:t>
            </a:r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Update error, break if you’ve reached your desired precision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0386BD-55E6-1C35-FD2E-BB91E633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824" y="4365655"/>
            <a:ext cx="2242351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16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1049C8-5DED-213E-E1F3-CD094E1C9926}"/>
              </a:ext>
            </a:extLst>
          </p:cNvPr>
          <p:cNvSpPr txBox="1"/>
          <p:nvPr/>
        </p:nvSpPr>
        <p:spPr>
          <a:xfrm>
            <a:off x="2698811" y="4580841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respect to </a:t>
            </a:r>
            <a:r>
              <a:rPr lang="en-US" i="1" dirty="0"/>
              <a:t> n </a:t>
            </a:r>
            <a:r>
              <a:rPr lang="en-US" dirty="0"/>
              <a:t>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7AD4D-E6DE-33C0-CB67-DF67CC056A54}"/>
              </a:ext>
            </a:extLst>
          </p:cNvPr>
          <p:cNvSpPr txBox="1"/>
          <p:nvPr/>
        </p:nvSpPr>
        <p:spPr>
          <a:xfrm>
            <a:off x="2210541" y="3227902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derivative of </a:t>
            </a:r>
            <a:r>
              <a:rPr lang="en-US" i="1" dirty="0"/>
              <a:t>m</a:t>
            </a:r>
            <a:r>
              <a:rPr lang="en-US" dirty="0"/>
              <a:t> states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Jacobians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problems when finding </a:t>
            </a:r>
            <a:r>
              <a:rPr lang="en-US" sz="2800" dirty="0" err="1"/>
              <a:t>d</a:t>
            </a:r>
            <a:r>
              <a:rPr lang="en-US" sz="2800" b="1" i="1" dirty="0" err="1"/>
              <a:t>p</a:t>
            </a:r>
            <a:r>
              <a:rPr lang="en-US" sz="2800" dirty="0"/>
              <a:t>/d</a:t>
            </a:r>
            <a:r>
              <a:rPr lang="el-GR" sz="2800" b="1" i="1" dirty="0"/>
              <a:t>θ</a:t>
            </a:r>
            <a:endParaRPr lang="en-US" sz="2800" b="1" i="1" dirty="0"/>
          </a:p>
          <a:p>
            <a:pPr lvl="1"/>
            <a:r>
              <a:rPr lang="en-US" dirty="0"/>
              <a:t>First: Matrix Derivatives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Jacobian telling you? What can we use this information for?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968C49E-0479-7DEA-19CD-B7D05A1F50A4}"/>
              </a:ext>
            </a:extLst>
          </p:cNvPr>
          <p:cNvCxnSpPr>
            <a:cxnSpLocks/>
          </p:cNvCxnSpPr>
          <p:nvPr/>
        </p:nvCxnSpPr>
        <p:spPr>
          <a:xfrm>
            <a:off x="2334827" y="3551068"/>
            <a:ext cx="1909763" cy="248575"/>
          </a:xfrm>
          <a:prstGeom prst="bentConnector3">
            <a:avLst>
              <a:gd name="adj1" fmla="val 8207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CA2E674-8693-7250-F5F0-D6C8468BB33D}"/>
              </a:ext>
            </a:extLst>
          </p:cNvPr>
          <p:cNvCxnSpPr>
            <a:cxnSpLocks/>
          </p:cNvCxnSpPr>
          <p:nvPr/>
        </p:nvCxnSpPr>
        <p:spPr>
          <a:xfrm flipV="1">
            <a:off x="2592280" y="4436219"/>
            <a:ext cx="1820986" cy="475945"/>
          </a:xfrm>
          <a:prstGeom prst="bentConnector3">
            <a:avLst>
              <a:gd name="adj1" fmla="val 9972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BBD6AB-0F0E-55F5-7955-B46F1DF1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90" y="3126069"/>
            <a:ext cx="3019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BD28DC-B5BB-53F7-4F5A-33D073571462}"/>
              </a:ext>
            </a:extLst>
          </p:cNvPr>
          <p:cNvCxnSpPr>
            <a:cxnSpLocks/>
          </p:cNvCxnSpPr>
          <p:nvPr/>
        </p:nvCxnSpPr>
        <p:spPr>
          <a:xfrm flipH="1">
            <a:off x="6710247" y="2751957"/>
            <a:ext cx="1820986" cy="475945"/>
          </a:xfrm>
          <a:prstGeom prst="bentConnector3">
            <a:avLst>
              <a:gd name="adj1" fmla="val 9972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2B8358-01EF-0C56-8148-B1AF329883D5}"/>
              </a:ext>
            </a:extLst>
          </p:cNvPr>
          <p:cNvSpPr txBox="1"/>
          <p:nvPr/>
        </p:nvSpPr>
        <p:spPr>
          <a:xfrm>
            <a:off x="6710247" y="2435350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Yields an </a:t>
            </a:r>
            <a:r>
              <a:rPr lang="en-US" i="1" dirty="0"/>
              <a:t>m </a:t>
            </a:r>
            <a:r>
              <a:rPr lang="en-US" dirty="0"/>
              <a:t>by </a:t>
            </a:r>
            <a:r>
              <a:rPr lang="en-US" i="1" dirty="0"/>
              <a:t>n </a:t>
            </a:r>
            <a:r>
              <a:rPr lang="en-US" dirty="0"/>
              <a:t>Jacobian</a:t>
            </a:r>
          </a:p>
        </p:txBody>
      </p:sp>
    </p:spTree>
    <p:extLst>
      <p:ext uri="{BB962C8B-B14F-4D97-AF65-F5344CB8AC3E}">
        <p14:creationId xmlns:p14="http://schemas.microsoft.com/office/powerpoint/2010/main" val="198451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Jacobians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/>
          <a:lstStyle/>
          <a:p>
            <a:r>
              <a:rPr lang="en-US" dirty="0"/>
              <a:t>Two problems when finding </a:t>
            </a:r>
            <a:r>
              <a:rPr lang="en-US" sz="2800" dirty="0" err="1"/>
              <a:t>d</a:t>
            </a:r>
            <a:r>
              <a:rPr lang="en-US" sz="2800" b="1" i="1" dirty="0" err="1"/>
              <a:t>p</a:t>
            </a:r>
            <a:r>
              <a:rPr lang="en-US" sz="2800" dirty="0"/>
              <a:t>/d</a:t>
            </a:r>
            <a:r>
              <a:rPr lang="el-GR" sz="2800" b="1" i="1" dirty="0"/>
              <a:t>θ</a:t>
            </a:r>
            <a:endParaRPr lang="en-US" sz="2800" b="1" i="1" dirty="0"/>
          </a:p>
          <a:p>
            <a:pPr lvl="1"/>
            <a:r>
              <a:rPr lang="en-US" dirty="0"/>
              <a:t>Second: (Forward) Finite Differencing</a:t>
            </a:r>
          </a:p>
          <a:p>
            <a:pPr lvl="2"/>
            <a:r>
              <a:rPr lang="en-US" dirty="0"/>
              <a:t>We don’t have an analytical function to take a derivative, need to approximate</a:t>
            </a:r>
          </a:p>
          <a:p>
            <a:pPr marL="914400" lvl="2" indent="0">
              <a:buNone/>
            </a:pPr>
            <a:r>
              <a:rPr lang="en-US" dirty="0"/>
              <a:t>(this is the numerical methods part)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B66846-827C-DB5F-8A5C-22445C97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3576545"/>
            <a:ext cx="53816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3606DD-FF66-AC42-EB37-B7F19513B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698311"/>
            <a:ext cx="50292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98EB88F-4DBE-5AD7-5EDB-D3AA3DA88808}"/>
              </a:ext>
            </a:extLst>
          </p:cNvPr>
          <p:cNvCxnSpPr>
            <a:cxnSpLocks/>
          </p:cNvCxnSpPr>
          <p:nvPr/>
        </p:nvCxnSpPr>
        <p:spPr>
          <a:xfrm>
            <a:off x="358596" y="4798078"/>
            <a:ext cx="3196564" cy="181081"/>
          </a:xfrm>
          <a:prstGeom prst="bentConnector3">
            <a:avLst>
              <a:gd name="adj1" fmla="val 8943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49AB59-EB5F-B696-EDC7-0153DC6A611D}"/>
              </a:ext>
            </a:extLst>
          </p:cNvPr>
          <p:cNvSpPr txBox="1"/>
          <p:nvPr/>
        </p:nvSpPr>
        <p:spPr>
          <a:xfrm>
            <a:off x="238748" y="4180428"/>
            <a:ext cx="331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central argument for all numerical derivatives  and integrals</a:t>
            </a:r>
          </a:p>
        </p:txBody>
      </p:sp>
    </p:spTree>
    <p:extLst>
      <p:ext uri="{BB962C8B-B14F-4D97-AF65-F5344CB8AC3E}">
        <p14:creationId xmlns:p14="http://schemas.microsoft.com/office/powerpoint/2010/main" val="102973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/>
          <a:lstStyle/>
          <a:p>
            <a:r>
              <a:rPr lang="en-US" dirty="0"/>
              <a:t>To understand how the method works, we also need to understand why it doesn’t</a:t>
            </a:r>
          </a:p>
          <a:p>
            <a:r>
              <a:rPr lang="en-US" dirty="0"/>
              <a:t>Think back to the list of issues before, which ones will we still face?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6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/>
          <a:lstStyle/>
          <a:p>
            <a:r>
              <a:rPr lang="en-US" dirty="0"/>
              <a:t>To understand how the method works, we also need to understand why it doesn’t</a:t>
            </a:r>
          </a:p>
          <a:p>
            <a:r>
              <a:rPr lang="en-US" dirty="0"/>
              <a:t>Think back to the list of issues before, which ones will we still face?</a:t>
            </a:r>
          </a:p>
          <a:p>
            <a:pPr lvl="1"/>
            <a:r>
              <a:rPr lang="en-US" dirty="0"/>
              <a:t>Sensitivity to ICs – </a:t>
            </a:r>
            <a:r>
              <a:rPr lang="en-US" i="1" dirty="0"/>
              <a:t>fundamental to the method</a:t>
            </a:r>
          </a:p>
          <a:p>
            <a:pPr lvl="1"/>
            <a:r>
              <a:rPr lang="en-US" dirty="0"/>
              <a:t>Local Minima – </a:t>
            </a:r>
            <a:r>
              <a:rPr lang="en-US" i="1" dirty="0"/>
              <a:t>also fundamental to the method</a:t>
            </a:r>
            <a:endParaRPr lang="en-US" dirty="0"/>
          </a:p>
          <a:p>
            <a:pPr lvl="1"/>
            <a:r>
              <a:rPr lang="en-US" dirty="0"/>
              <a:t>Stationary Points – </a:t>
            </a:r>
            <a:r>
              <a:rPr lang="en-US" i="1" dirty="0"/>
              <a:t>we can design corrections for this</a:t>
            </a:r>
            <a:endParaRPr lang="en-US" dirty="0"/>
          </a:p>
          <a:p>
            <a:pPr lvl="1"/>
            <a:r>
              <a:rPr lang="en-US" dirty="0"/>
              <a:t>IK Singularities – </a:t>
            </a:r>
            <a:r>
              <a:rPr lang="en-US" i="1" dirty="0"/>
              <a:t>needs investigating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8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 – </a:t>
            </a:r>
            <a:br>
              <a:rPr lang="en-US" dirty="0"/>
            </a:br>
            <a:r>
              <a:rPr lang="en-US" dirty="0"/>
              <a:t>Stationary Points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65AFCDE-086D-3945-2B60-C8FE2A8F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3559" y="1816100"/>
            <a:ext cx="4965699" cy="3724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63C70-8049-9670-8F63-C9CDFA18B74F}"/>
              </a:ext>
            </a:extLst>
          </p:cNvPr>
          <p:cNvGrpSpPr/>
          <p:nvPr/>
        </p:nvGrpSpPr>
        <p:grpSpPr>
          <a:xfrm>
            <a:off x="8599179" y="3909060"/>
            <a:ext cx="1813560" cy="605790"/>
            <a:chOff x="5398770" y="3909060"/>
            <a:chExt cx="1813560" cy="6057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BAE43-503C-E8BE-F9FF-E9DE84D0ADB2}"/>
                </a:ext>
              </a:extLst>
            </p:cNvPr>
            <p:cNvCxnSpPr/>
            <p:nvPr/>
          </p:nvCxnSpPr>
          <p:spPr>
            <a:xfrm flipV="1">
              <a:off x="6244590" y="3989070"/>
              <a:ext cx="156210" cy="4267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C7DA43-9C6D-2325-56AE-7B85AFEB4DB4}"/>
                </a:ext>
              </a:extLst>
            </p:cNvPr>
            <p:cNvCxnSpPr>
              <a:cxnSpLocks/>
            </p:cNvCxnSpPr>
            <p:nvPr/>
          </p:nvCxnSpPr>
          <p:spPr>
            <a:xfrm>
              <a:off x="5398770" y="3909060"/>
              <a:ext cx="1813560" cy="6057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1E969-3153-3262-E068-4596D22AD7BD}"/>
                </a:ext>
              </a:extLst>
            </p:cNvPr>
            <p:cNvSpPr/>
            <p:nvPr/>
          </p:nvSpPr>
          <p:spPr>
            <a:xfrm>
              <a:off x="6299835" y="4211955"/>
              <a:ext cx="45720" cy="533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513C2A-E0A3-336D-B0AA-EC0293D11FD7}"/>
              </a:ext>
            </a:extLst>
          </p:cNvPr>
          <p:cNvSpPr txBox="1">
            <a:spLocks/>
          </p:cNvSpPr>
          <p:nvPr/>
        </p:nvSpPr>
        <p:spPr>
          <a:xfrm>
            <a:off x="838200" y="1816747"/>
            <a:ext cx="61468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Stationary points in the error function behave like valid solutions (locally) with high error</a:t>
            </a:r>
          </a:p>
          <a:p>
            <a:pPr lvl="1"/>
            <a:r>
              <a:rPr lang="en-US" dirty="0"/>
              <a:t>How do we fix?</a:t>
            </a:r>
          </a:p>
          <a:p>
            <a:pPr lvl="2"/>
            <a:r>
              <a:rPr lang="en-US" dirty="0"/>
              <a:t>Perturb our guess for </a:t>
            </a:r>
            <a:r>
              <a:rPr lang="el-GR" b="1" i="1" dirty="0"/>
              <a:t>θ</a:t>
            </a:r>
            <a:r>
              <a:rPr lang="en-US" b="1" i="1" dirty="0"/>
              <a:t> </a:t>
            </a:r>
            <a:r>
              <a:rPr lang="en-US" dirty="0"/>
              <a:t>by </a:t>
            </a:r>
            <a:r>
              <a:rPr lang="el-GR" dirty="0"/>
              <a:t>Δ</a:t>
            </a:r>
            <a:r>
              <a:rPr lang="el-GR" b="1" i="1" dirty="0"/>
              <a:t>θ</a:t>
            </a:r>
            <a:r>
              <a:rPr lang="en-US" dirty="0"/>
              <a:t> in all directions, increasing the magnitude of </a:t>
            </a:r>
            <a:r>
              <a:rPr lang="el-GR" dirty="0"/>
              <a:t>Δ</a:t>
            </a:r>
            <a:r>
              <a:rPr lang="el-GR" b="1" i="1" dirty="0"/>
              <a:t>θ</a:t>
            </a:r>
            <a:r>
              <a:rPr lang="en-US" dirty="0"/>
              <a:t> if we fall back to the same point</a:t>
            </a:r>
          </a:p>
          <a:p>
            <a:pPr lvl="1"/>
            <a:r>
              <a:rPr lang="en-US" dirty="0"/>
              <a:t>This thought process broadly applies to local minima as well</a:t>
            </a:r>
          </a:p>
        </p:txBody>
      </p:sp>
    </p:spTree>
    <p:extLst>
      <p:ext uri="{BB962C8B-B14F-4D97-AF65-F5344CB8AC3E}">
        <p14:creationId xmlns:p14="http://schemas.microsoft.com/office/powerpoint/2010/main" val="10459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E6FA1A-B759-E214-757E-027C4FF5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9539"/>
          </a:xfrm>
        </p:spPr>
        <p:txBody>
          <a:bodyPr>
            <a:normAutofit/>
          </a:bodyPr>
          <a:lstStyle/>
          <a:p>
            <a:r>
              <a:rPr lang="en-US" dirty="0"/>
              <a:t>Two main types of singularity:</a:t>
            </a:r>
          </a:p>
          <a:p>
            <a:pPr lvl="1"/>
            <a:r>
              <a:rPr lang="en-US" dirty="0"/>
              <a:t>Boundary Singularities</a:t>
            </a:r>
          </a:p>
          <a:p>
            <a:pPr lvl="2"/>
            <a:r>
              <a:rPr lang="en-US" dirty="0"/>
              <a:t>Occur when hyperextending a joint, determined by the physical structure of the robot</a:t>
            </a:r>
          </a:p>
          <a:p>
            <a:pPr lvl="1"/>
            <a:r>
              <a:rPr lang="en-US" dirty="0"/>
              <a:t>Internal Singularities</a:t>
            </a:r>
          </a:p>
          <a:p>
            <a:pPr lvl="2"/>
            <a:r>
              <a:rPr lang="en-US" dirty="0"/>
              <a:t>Purely mathematical, typically caused by the joint axes aligning during a movement</a:t>
            </a:r>
          </a:p>
          <a:p>
            <a:pPr lvl="2"/>
            <a:r>
              <a:rPr lang="en-US" dirty="0"/>
              <a:t>Result in either an infinite number of solutions (we need some choice criteria) or result in math that, when worked out, requires infinite joint velocity/force</a:t>
            </a:r>
          </a:p>
          <a:p>
            <a:pPr lvl="2"/>
            <a:r>
              <a:rPr lang="en-US" dirty="0"/>
              <a:t>Ex: two axes aligning such that the motion in one perfectly cancels the motion in the other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Methods– </a:t>
            </a:r>
            <a:br>
              <a:rPr lang="en-US" dirty="0"/>
            </a:br>
            <a:r>
              <a:rPr lang="en-US" dirty="0"/>
              <a:t>Identifying Singularities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0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Exam grades (hopefully) coming out soon, watch for an email telling you how to pick it up and ask for regrades!</a:t>
            </a:r>
          </a:p>
          <a:p>
            <a:pPr lvl="1"/>
            <a:r>
              <a:rPr lang="en-US" dirty="0"/>
              <a:t>Homework 3 grades hopefully coming shortly after</a:t>
            </a:r>
          </a:p>
          <a:p>
            <a:pPr lvl="1"/>
            <a:r>
              <a:rPr lang="en-US" dirty="0"/>
              <a:t>Lab group peer reviews are also coming after IK </a:t>
            </a:r>
            <a:r>
              <a:rPr lang="en-US"/>
              <a:t>lab finishes</a:t>
            </a:r>
            <a:endParaRPr lang="en-US" dirty="0"/>
          </a:p>
          <a:p>
            <a:pPr lvl="2"/>
            <a:r>
              <a:rPr lang="en-US" i="1" dirty="0"/>
              <a:t>These </a:t>
            </a:r>
            <a:r>
              <a:rPr lang="en-US" i="1" u="sng" dirty="0"/>
              <a:t>will</a:t>
            </a:r>
            <a:r>
              <a:rPr lang="en-US" i="1" dirty="0"/>
              <a:t> affect your grade!</a:t>
            </a:r>
            <a:endParaRPr lang="en-US" dirty="0"/>
          </a:p>
          <a:p>
            <a:pPr lvl="2"/>
            <a:r>
              <a:rPr lang="en-US" i="1" dirty="0"/>
              <a:t>Let us know either on Piazza or the peer review if you have a teammate who is not contributing.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0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157" cy="3723837"/>
          </a:xfrm>
        </p:spPr>
        <p:txBody>
          <a:bodyPr/>
          <a:lstStyle/>
          <a:p>
            <a:pPr lvl="1"/>
            <a:r>
              <a:rPr lang="en-US" dirty="0"/>
              <a:t>These are not 3 unrelated methods; they share a lot of techniques and approaches</a:t>
            </a:r>
          </a:p>
          <a:p>
            <a:pPr lvl="1"/>
            <a:r>
              <a:rPr lang="en-US" dirty="0"/>
              <a:t>Think of it as a spectrum from fully numeric to fully analytic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784AF0-78C1-4FEE-B35E-DE9E1C0E164C}"/>
              </a:ext>
            </a:extLst>
          </p:cNvPr>
          <p:cNvGrpSpPr/>
          <p:nvPr/>
        </p:nvGrpSpPr>
        <p:grpSpPr>
          <a:xfrm>
            <a:off x="6347803" y="1546168"/>
            <a:ext cx="5707725" cy="4378428"/>
            <a:chOff x="3454978" y="1546168"/>
            <a:chExt cx="5707725" cy="437842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0388ED-1C7F-9227-EBB6-B775D1707EE5}"/>
                </a:ext>
              </a:extLst>
            </p:cNvPr>
            <p:cNvSpPr/>
            <p:nvPr/>
          </p:nvSpPr>
          <p:spPr>
            <a:xfrm>
              <a:off x="4666210" y="1546168"/>
              <a:ext cx="3122815" cy="2732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F04451-3E79-74F1-29A8-D157B81A6D1B}"/>
                </a:ext>
              </a:extLst>
            </p:cNvPr>
            <p:cNvSpPr/>
            <p:nvPr/>
          </p:nvSpPr>
          <p:spPr>
            <a:xfrm>
              <a:off x="3454978" y="3191642"/>
              <a:ext cx="3195205" cy="2732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AF035-9B56-E89A-E4AF-E0BA9FFC2D7E}"/>
                </a:ext>
              </a:extLst>
            </p:cNvPr>
            <p:cNvSpPr/>
            <p:nvPr/>
          </p:nvSpPr>
          <p:spPr>
            <a:xfrm>
              <a:off x="6039888" y="3143698"/>
              <a:ext cx="3122815" cy="2732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B86C56-FDD8-3B66-CF0B-58B15E15F50A}"/>
                </a:ext>
              </a:extLst>
            </p:cNvPr>
            <p:cNvSpPr txBox="1"/>
            <p:nvPr/>
          </p:nvSpPr>
          <p:spPr>
            <a:xfrm>
              <a:off x="4074590" y="5108162"/>
              <a:ext cx="202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Heuristic Methods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2EEF4A-28AF-6A67-947C-ABC71AFC33BB}"/>
                </a:ext>
              </a:extLst>
            </p:cNvPr>
            <p:cNvSpPr txBox="1"/>
            <p:nvPr/>
          </p:nvSpPr>
          <p:spPr>
            <a:xfrm>
              <a:off x="6585758" y="5102027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 Methods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FFDA4-C2CA-C26F-4BB0-758603E93BE3}"/>
                </a:ext>
              </a:extLst>
            </p:cNvPr>
            <p:cNvSpPr txBox="1"/>
            <p:nvPr/>
          </p:nvSpPr>
          <p:spPr>
            <a:xfrm>
              <a:off x="5316682" y="1820042"/>
              <a:ext cx="1968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Numeric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68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Code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Download the </a:t>
            </a:r>
            <a:r>
              <a:rPr lang="en-US" i="1" dirty="0"/>
              <a:t>lab4_scripts.zip</a:t>
            </a:r>
            <a:r>
              <a:rPr lang="en-US" dirty="0"/>
              <a:t> file from Canvas</a:t>
            </a:r>
          </a:p>
          <a:p>
            <a:pPr lvl="2"/>
            <a:r>
              <a:rPr lang="en-US" dirty="0"/>
              <a:t>Only edit the </a:t>
            </a:r>
            <a:r>
              <a:rPr lang="en-US" i="1" dirty="0"/>
              <a:t>lab4_func.py </a:t>
            </a:r>
            <a:r>
              <a:rPr lang="en-US" dirty="0"/>
              <a:t>file!</a:t>
            </a:r>
          </a:p>
          <a:p>
            <a:pPr lvl="1"/>
            <a:r>
              <a:rPr lang="en-US" dirty="0"/>
              <a:t>Copy and paste your working Lab 3 code into </a:t>
            </a:r>
            <a:r>
              <a:rPr lang="en-US" i="1" dirty="0"/>
              <a:t>lab4_func.py</a:t>
            </a:r>
            <a:r>
              <a:rPr lang="en-US" dirty="0"/>
              <a:t> in the designated space, you’ll use this to verify your guesses</a:t>
            </a:r>
          </a:p>
          <a:p>
            <a:pPr lvl="1"/>
            <a:r>
              <a:rPr lang="en-US" dirty="0"/>
              <a:t>We’ve given you a skeleton outline for what order you should find things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4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Code -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2143"/>
          </a:xfrm>
        </p:spPr>
        <p:txBody>
          <a:bodyPr/>
          <a:lstStyle/>
          <a:p>
            <a:pPr lvl="1"/>
            <a:r>
              <a:rPr lang="en-US" dirty="0"/>
              <a:t>The UR3e robot is a 6 </a:t>
            </a:r>
            <a:r>
              <a:rPr lang="en-US" dirty="0" err="1"/>
              <a:t>DoF</a:t>
            </a:r>
            <a:r>
              <a:rPr lang="en-US" dirty="0"/>
              <a:t> robot meaning we need to solve for 6 configuration variables</a:t>
            </a:r>
          </a:p>
          <a:p>
            <a:pPr lvl="1"/>
            <a:r>
              <a:rPr lang="en-US" dirty="0"/>
              <a:t>We added the constraint that we want joint 5 (the 2</a:t>
            </a:r>
            <a:r>
              <a:rPr lang="en-US" baseline="30000" dirty="0"/>
              <a:t>nd</a:t>
            </a:r>
            <a:r>
              <a:rPr lang="en-US" dirty="0"/>
              <a:t> wrist joint) to always be –</a:t>
            </a:r>
            <a:r>
              <a:rPr lang="el-GR" dirty="0"/>
              <a:t>π</a:t>
            </a:r>
            <a:r>
              <a:rPr lang="en-US" dirty="0"/>
              <a:t>/2, pointing straight down</a:t>
            </a:r>
          </a:p>
          <a:p>
            <a:pPr lvl="2"/>
            <a:r>
              <a:rPr lang="en-US" dirty="0"/>
              <a:t>Now we’re down to 5 </a:t>
            </a:r>
            <a:r>
              <a:rPr lang="en-US" dirty="0" err="1"/>
              <a:t>DoF</a:t>
            </a:r>
            <a:endParaRPr lang="en-US" dirty="0"/>
          </a:p>
          <a:p>
            <a:pPr lvl="1"/>
            <a:r>
              <a:rPr lang="en-US" dirty="0"/>
              <a:t>Additionally, we’re passing in a desired yaw value</a:t>
            </a:r>
          </a:p>
          <a:p>
            <a:pPr lvl="2"/>
            <a:r>
              <a:rPr lang="en-US" dirty="0"/>
              <a:t>No reduction in </a:t>
            </a:r>
            <a:r>
              <a:rPr lang="en-US" dirty="0" err="1"/>
              <a:t>DoF</a:t>
            </a:r>
            <a:r>
              <a:rPr lang="en-US" dirty="0"/>
              <a:t>, but we do get another equation to use (</a:t>
            </a:r>
            <a:r>
              <a:rPr lang="en-US" i="1" dirty="0"/>
              <a:t>4 variables in 5 equations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Finally, we specify the “elbow up” configuration</a:t>
            </a:r>
          </a:p>
          <a:p>
            <a:pPr lvl="2"/>
            <a:r>
              <a:rPr lang="en-US" dirty="0"/>
              <a:t>This doesn’t become an equation, but it does give us a rule to discard solutions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5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6946-8A01-FA9F-EC98-54DE76FC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770A-3C9B-9C0D-105B-9EBE767E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9585-DB9B-8EF6-6A30-565078EAD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2143"/>
          </a:xfrm>
        </p:spPr>
        <p:txBody>
          <a:bodyPr/>
          <a:lstStyle/>
          <a:p>
            <a:r>
              <a:rPr lang="en-US" dirty="0"/>
              <a:t>FK Lab due Friday!</a:t>
            </a:r>
          </a:p>
          <a:p>
            <a:pPr lvl="1"/>
            <a:r>
              <a:rPr lang="en-US" dirty="0"/>
              <a:t>UR3e DH table posted to the wiki</a:t>
            </a:r>
          </a:p>
          <a:p>
            <a:r>
              <a:rPr lang="en-US" dirty="0"/>
              <a:t>IK lab due in 2 weeks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45A6C-A6B5-283E-34C9-5863023D8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47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 are robot singularities_">
            <a:hlinkClick r:id="" action="ppaction://media"/>
            <a:extLst>
              <a:ext uri="{FF2B5EF4-FFF2-40B4-BE49-F238E27FC236}">
                <a16:creationId xmlns:a16="http://schemas.microsoft.com/office/drawing/2014/main" id="{B0DF4AE0-FE27-2EEF-0450-35D985E5DC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70134"/>
            <a:ext cx="10515600" cy="59147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2697" cy="372383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Any transform (T</a:t>
            </a:r>
            <a:r>
              <a:rPr lang="en-US" baseline="30000" dirty="0"/>
              <a:t>i-1</a:t>
            </a:r>
            <a:r>
              <a:rPr lang="en-US" baseline="-25000" dirty="0"/>
              <a:t>i</a:t>
            </a:r>
            <a:r>
              <a:rPr lang="en-US" dirty="0"/>
              <a:t>, for example) is made of four operations:</a:t>
            </a:r>
          </a:p>
          <a:p>
            <a:pPr lvl="2"/>
            <a:r>
              <a:rPr lang="en-US" dirty="0"/>
              <a:t>Offset a distance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along z</a:t>
            </a:r>
            <a:r>
              <a:rPr lang="en-US" baseline="-25000" dirty="0"/>
              <a:t>i-1 </a:t>
            </a:r>
            <a:r>
              <a:rPr lang="en-US" dirty="0"/>
              <a:t>to the common normal of frames {i-1} and {</a:t>
            </a:r>
            <a:r>
              <a:rPr lang="en-US" dirty="0" err="1"/>
              <a:t>i</a:t>
            </a:r>
            <a:r>
              <a:rPr lang="en-US" dirty="0"/>
              <a:t>}</a:t>
            </a:r>
          </a:p>
          <a:p>
            <a:pPr lvl="3"/>
            <a:r>
              <a:rPr lang="en-US" dirty="0"/>
              <a:t>If no common normal exists, pick a convenient value for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endParaRPr lang="en-US" i="1" dirty="0"/>
          </a:p>
          <a:p>
            <a:pPr lvl="2"/>
            <a:r>
              <a:rPr lang="en-US" dirty="0"/>
              <a:t>Rotate x</a:t>
            </a:r>
            <a:r>
              <a:rPr lang="en-US" baseline="-25000" dirty="0"/>
              <a:t>i-1 </a:t>
            </a:r>
            <a:r>
              <a:rPr lang="en-US" dirty="0"/>
              <a:t>by </a:t>
            </a:r>
            <a:r>
              <a:rPr lang="el-GR" i="1" dirty="0"/>
              <a:t>θ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to align it with x</a:t>
            </a:r>
            <a:r>
              <a:rPr lang="en-US" baseline="-25000" dirty="0"/>
              <a:t>i</a:t>
            </a:r>
          </a:p>
          <a:p>
            <a:pPr lvl="2"/>
            <a:r>
              <a:rPr lang="en-US" dirty="0"/>
              <a:t>Translate a distance a</a:t>
            </a:r>
            <a:r>
              <a:rPr lang="en-US" baseline="-25000" dirty="0"/>
              <a:t>i</a:t>
            </a:r>
            <a:r>
              <a:rPr lang="en-US" dirty="0"/>
              <a:t> along the common normal, from x</a:t>
            </a:r>
            <a:r>
              <a:rPr lang="en-US" baseline="-25000" dirty="0"/>
              <a:t>i-1</a:t>
            </a:r>
            <a:r>
              <a:rPr lang="en-US" dirty="0"/>
              <a:t> to x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Finally, rotate by an angle </a:t>
            </a:r>
            <a:r>
              <a:rPr lang="el-GR" i="1" dirty="0"/>
              <a:t>α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about x</a:t>
            </a:r>
            <a:r>
              <a:rPr lang="en-US" baseline="-25000" dirty="0"/>
              <a:t>i</a:t>
            </a:r>
            <a:r>
              <a:rPr lang="en-US" dirty="0"/>
              <a:t> to align z</a:t>
            </a:r>
            <a:r>
              <a:rPr lang="en-US" baseline="-25000" dirty="0"/>
              <a:t>i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EA13A7-1AA7-B339-061C-EDA388C691B0}"/>
              </a:ext>
            </a:extLst>
          </p:cNvPr>
          <p:cNvGrpSpPr/>
          <p:nvPr/>
        </p:nvGrpSpPr>
        <p:grpSpPr>
          <a:xfrm>
            <a:off x="8021052" y="1981932"/>
            <a:ext cx="1612233" cy="1705611"/>
            <a:chOff x="8021052" y="1981932"/>
            <a:chExt cx="1612233" cy="170561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0A825E-EE06-089D-05E9-8FD110C4A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0337" y="1981932"/>
              <a:ext cx="0" cy="1219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E25189-D7BF-A972-97D4-25A70C14B280}"/>
                </a:ext>
              </a:extLst>
            </p:cNvPr>
            <p:cNvCxnSpPr>
              <a:cxnSpLocks/>
            </p:cNvCxnSpPr>
            <p:nvPr/>
          </p:nvCxnSpPr>
          <p:spPr>
            <a:xfrm>
              <a:off x="8430127" y="3056020"/>
              <a:ext cx="120315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481462-967D-BD21-5879-F0D8036B6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1052" y="2909500"/>
              <a:ext cx="617622" cy="7780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D93A07AC-6C96-BEBE-9E8E-4E683D10898A}"/>
                </a:ext>
              </a:extLst>
            </p:cNvPr>
            <p:cNvSpPr/>
            <p:nvPr/>
          </p:nvSpPr>
          <p:spPr>
            <a:xfrm>
              <a:off x="8329863" y="2374963"/>
              <a:ext cx="413083" cy="697828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Curved Right 12">
              <a:extLst>
                <a:ext uri="{FF2B5EF4-FFF2-40B4-BE49-F238E27FC236}">
                  <a16:creationId xmlns:a16="http://schemas.microsoft.com/office/drawing/2014/main" id="{247F7C2D-53BF-4F40-87B2-B2DB3A46F831}"/>
                </a:ext>
              </a:extLst>
            </p:cNvPr>
            <p:cNvSpPr/>
            <p:nvPr/>
          </p:nvSpPr>
          <p:spPr>
            <a:xfrm>
              <a:off x="8193505" y="2240026"/>
              <a:ext cx="272716" cy="328172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DEB26A-AD79-2B51-3EDA-2423457623CA}"/>
              </a:ext>
            </a:extLst>
          </p:cNvPr>
          <p:cNvGrpSpPr/>
          <p:nvPr/>
        </p:nvGrpSpPr>
        <p:grpSpPr>
          <a:xfrm rot="10800000">
            <a:off x="9516558" y="1378832"/>
            <a:ext cx="1612233" cy="1722385"/>
            <a:chOff x="8915403" y="3294512"/>
            <a:chExt cx="1612233" cy="17223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B49330-9918-9A73-05A4-678CD7163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4688" y="3294512"/>
              <a:ext cx="0" cy="1219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C9274A-556D-A9B6-99C7-C002F3C68681}"/>
                </a:ext>
              </a:extLst>
            </p:cNvPr>
            <p:cNvCxnSpPr>
              <a:cxnSpLocks/>
            </p:cNvCxnSpPr>
            <p:nvPr/>
          </p:nvCxnSpPr>
          <p:spPr>
            <a:xfrm>
              <a:off x="9324478" y="4385374"/>
              <a:ext cx="120315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909678-D48F-B256-03C5-878FD2889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5403" y="4238854"/>
              <a:ext cx="617622" cy="7780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551E69F8-12E2-DE5E-25C0-8CD5213532C1}"/>
                </a:ext>
              </a:extLst>
            </p:cNvPr>
            <p:cNvSpPr/>
            <p:nvPr/>
          </p:nvSpPr>
          <p:spPr>
            <a:xfrm>
              <a:off x="9224214" y="3687543"/>
              <a:ext cx="413083" cy="697828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09400335-B1B0-3C55-DB22-0F948D5F0112}"/>
                </a:ext>
              </a:extLst>
            </p:cNvPr>
            <p:cNvSpPr/>
            <p:nvPr/>
          </p:nvSpPr>
          <p:spPr>
            <a:xfrm>
              <a:off x="9087856" y="3552606"/>
              <a:ext cx="272716" cy="328172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164FEED-ECFF-4A84-579F-E5422F002D5F}"/>
              </a:ext>
            </a:extLst>
          </p:cNvPr>
          <p:cNvCxnSpPr>
            <a:cxnSpLocks/>
            <a:stCxn id="12" idx="1"/>
            <a:endCxn id="17" idx="3"/>
          </p:cNvCxnSpPr>
          <p:nvPr/>
        </p:nvCxnSpPr>
        <p:spPr>
          <a:xfrm rot="5400000" flipH="1" flipV="1">
            <a:off x="9392619" y="1154145"/>
            <a:ext cx="364605" cy="2077033"/>
          </a:xfrm>
          <a:prstGeom prst="bentConnector3">
            <a:avLst>
              <a:gd name="adj1" fmla="val 1626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E55B80-9A07-90AD-A8BB-1B8A2D7FFBF5}"/>
              </a:ext>
            </a:extLst>
          </p:cNvPr>
          <p:cNvSpPr txBox="1"/>
          <p:nvPr/>
        </p:nvSpPr>
        <p:spPr>
          <a:xfrm>
            <a:off x="8489410" y="30676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{i-1}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26318-A1BC-9AFE-4C69-6CA7C23D0519}"/>
              </a:ext>
            </a:extLst>
          </p:cNvPr>
          <p:cNvSpPr txBox="1"/>
          <p:nvPr/>
        </p:nvSpPr>
        <p:spPr>
          <a:xfrm>
            <a:off x="9583863" y="129459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{</a:t>
            </a:r>
            <a:r>
              <a:rPr lang="en-US" dirty="0" err="1"/>
              <a:t>i</a:t>
            </a:r>
            <a:r>
              <a:rPr lang="en-US" dirty="0"/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D4D1B6-2B3F-8677-AB77-CA25BB3FCB39}"/>
              </a:ext>
            </a:extLst>
          </p:cNvPr>
          <p:cNvSpPr txBox="1"/>
          <p:nvPr/>
        </p:nvSpPr>
        <p:spPr>
          <a:xfrm>
            <a:off x="7890047" y="134870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{</a:t>
            </a:r>
            <a:r>
              <a:rPr lang="en-US" dirty="0" err="1"/>
              <a:t>i</a:t>
            </a:r>
            <a:r>
              <a:rPr lang="en-US" dirty="0"/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AE1A5B-E6DC-417A-8EF8-11B15BB449FA}"/>
              </a:ext>
            </a:extLst>
          </p:cNvPr>
          <p:cNvSpPr txBox="1"/>
          <p:nvPr/>
        </p:nvSpPr>
        <p:spPr>
          <a:xfrm>
            <a:off x="10222018" y="301166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{i+1}</a:t>
            </a:r>
          </a:p>
        </p:txBody>
      </p:sp>
    </p:spTree>
    <p:extLst>
      <p:ext uri="{BB962C8B-B14F-4D97-AF65-F5344CB8AC3E}">
        <p14:creationId xmlns:p14="http://schemas.microsoft.com/office/powerpoint/2010/main" val="1387976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2697" cy="419818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There are pointers for how to align your axes to make this easier: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axis must intersect and be perpendicular to </a:t>
            </a:r>
            <a:r>
              <a:rPr lang="en-US" dirty="0" err="1"/>
              <a:t>z</a:t>
            </a:r>
            <a:r>
              <a:rPr lang="en-US" baseline="-25000" dirty="0" err="1"/>
              <a:t>n</a:t>
            </a:r>
            <a:r>
              <a:rPr lang="en-US" dirty="0"/>
              <a:t> and z</a:t>
            </a:r>
            <a:r>
              <a:rPr lang="en-US" baseline="-25000" dirty="0"/>
              <a:t>n-1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 origin of the </a:t>
            </a:r>
            <a:r>
              <a:rPr lang="en-US" i="1" dirty="0"/>
              <a:t>n</a:t>
            </a:r>
            <a:r>
              <a:rPr lang="en-US" dirty="0"/>
              <a:t>th joint lies at the intersection of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and </a:t>
            </a:r>
            <a:r>
              <a:rPr lang="en-US" dirty="0" err="1"/>
              <a:t>z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is any valid axis that completes a right handed frame</a:t>
            </a:r>
          </a:p>
          <a:p>
            <a:pPr lvl="3"/>
            <a:r>
              <a:rPr lang="en-US" dirty="0"/>
              <a:t>Remember the right hand rule when finding angles!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EA13A7-1AA7-B339-061C-EDA388C691B0}"/>
              </a:ext>
            </a:extLst>
          </p:cNvPr>
          <p:cNvGrpSpPr/>
          <p:nvPr/>
        </p:nvGrpSpPr>
        <p:grpSpPr>
          <a:xfrm>
            <a:off x="8021052" y="1981932"/>
            <a:ext cx="1612233" cy="1705611"/>
            <a:chOff x="8021052" y="1981932"/>
            <a:chExt cx="1612233" cy="170561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0A825E-EE06-089D-05E9-8FD110C4A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0337" y="1981932"/>
              <a:ext cx="0" cy="1219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E25189-D7BF-A972-97D4-25A70C14B280}"/>
                </a:ext>
              </a:extLst>
            </p:cNvPr>
            <p:cNvCxnSpPr>
              <a:cxnSpLocks/>
            </p:cNvCxnSpPr>
            <p:nvPr/>
          </p:nvCxnSpPr>
          <p:spPr>
            <a:xfrm>
              <a:off x="8430127" y="3056020"/>
              <a:ext cx="120315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481462-967D-BD21-5879-F0D8036B6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1052" y="2909500"/>
              <a:ext cx="617622" cy="7780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D93A07AC-6C96-BEBE-9E8E-4E683D10898A}"/>
                </a:ext>
              </a:extLst>
            </p:cNvPr>
            <p:cNvSpPr/>
            <p:nvPr/>
          </p:nvSpPr>
          <p:spPr>
            <a:xfrm>
              <a:off x="8329863" y="2374963"/>
              <a:ext cx="413083" cy="697828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Curved Right 12">
              <a:extLst>
                <a:ext uri="{FF2B5EF4-FFF2-40B4-BE49-F238E27FC236}">
                  <a16:creationId xmlns:a16="http://schemas.microsoft.com/office/drawing/2014/main" id="{247F7C2D-53BF-4F40-87B2-B2DB3A46F831}"/>
                </a:ext>
              </a:extLst>
            </p:cNvPr>
            <p:cNvSpPr/>
            <p:nvPr/>
          </p:nvSpPr>
          <p:spPr>
            <a:xfrm>
              <a:off x="8193505" y="2240026"/>
              <a:ext cx="272716" cy="328172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DEB26A-AD79-2B51-3EDA-2423457623CA}"/>
              </a:ext>
            </a:extLst>
          </p:cNvPr>
          <p:cNvGrpSpPr/>
          <p:nvPr/>
        </p:nvGrpSpPr>
        <p:grpSpPr>
          <a:xfrm rot="10800000">
            <a:off x="9516558" y="1378832"/>
            <a:ext cx="1612233" cy="1722385"/>
            <a:chOff x="8915403" y="3294512"/>
            <a:chExt cx="1612233" cy="17223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B49330-9918-9A73-05A4-678CD7163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4688" y="3294512"/>
              <a:ext cx="0" cy="1219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C9274A-556D-A9B6-99C7-C002F3C68681}"/>
                </a:ext>
              </a:extLst>
            </p:cNvPr>
            <p:cNvCxnSpPr>
              <a:cxnSpLocks/>
            </p:cNvCxnSpPr>
            <p:nvPr/>
          </p:nvCxnSpPr>
          <p:spPr>
            <a:xfrm>
              <a:off x="9324478" y="4385374"/>
              <a:ext cx="120315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909678-D48F-B256-03C5-878FD2889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5403" y="4238854"/>
              <a:ext cx="617622" cy="7780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551E69F8-12E2-DE5E-25C0-8CD5213532C1}"/>
                </a:ext>
              </a:extLst>
            </p:cNvPr>
            <p:cNvSpPr/>
            <p:nvPr/>
          </p:nvSpPr>
          <p:spPr>
            <a:xfrm>
              <a:off x="9224214" y="3687543"/>
              <a:ext cx="413083" cy="697828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09400335-B1B0-3C55-DB22-0F948D5F0112}"/>
                </a:ext>
              </a:extLst>
            </p:cNvPr>
            <p:cNvSpPr/>
            <p:nvPr/>
          </p:nvSpPr>
          <p:spPr>
            <a:xfrm>
              <a:off x="9087856" y="3552606"/>
              <a:ext cx="272716" cy="328172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164FEED-ECFF-4A84-579F-E5422F002D5F}"/>
              </a:ext>
            </a:extLst>
          </p:cNvPr>
          <p:cNvCxnSpPr>
            <a:cxnSpLocks/>
            <a:stCxn id="12" idx="1"/>
            <a:endCxn id="17" idx="3"/>
          </p:cNvCxnSpPr>
          <p:nvPr/>
        </p:nvCxnSpPr>
        <p:spPr>
          <a:xfrm rot="5400000" flipH="1" flipV="1">
            <a:off x="9392619" y="1154145"/>
            <a:ext cx="364605" cy="2077033"/>
          </a:xfrm>
          <a:prstGeom prst="bentConnector3">
            <a:avLst>
              <a:gd name="adj1" fmla="val 1626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E55B80-9A07-90AD-A8BB-1B8A2D7FFBF5}"/>
              </a:ext>
            </a:extLst>
          </p:cNvPr>
          <p:cNvSpPr txBox="1"/>
          <p:nvPr/>
        </p:nvSpPr>
        <p:spPr>
          <a:xfrm>
            <a:off x="8489410" y="30676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{i-1}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26318-A1BC-9AFE-4C69-6CA7C23D0519}"/>
              </a:ext>
            </a:extLst>
          </p:cNvPr>
          <p:cNvSpPr txBox="1"/>
          <p:nvPr/>
        </p:nvSpPr>
        <p:spPr>
          <a:xfrm>
            <a:off x="9583863" y="129459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{</a:t>
            </a:r>
            <a:r>
              <a:rPr lang="en-US" dirty="0" err="1"/>
              <a:t>i</a:t>
            </a:r>
            <a:r>
              <a:rPr lang="en-US" dirty="0"/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D4D1B6-2B3F-8677-AB77-CA25BB3FCB39}"/>
              </a:ext>
            </a:extLst>
          </p:cNvPr>
          <p:cNvSpPr txBox="1"/>
          <p:nvPr/>
        </p:nvSpPr>
        <p:spPr>
          <a:xfrm>
            <a:off x="7890047" y="134870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{</a:t>
            </a:r>
            <a:r>
              <a:rPr lang="en-US" dirty="0" err="1"/>
              <a:t>i</a:t>
            </a:r>
            <a:r>
              <a:rPr lang="en-US" dirty="0"/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AE1A5B-E6DC-417A-8EF8-11B15BB449FA}"/>
              </a:ext>
            </a:extLst>
          </p:cNvPr>
          <p:cNvSpPr txBox="1"/>
          <p:nvPr/>
        </p:nvSpPr>
        <p:spPr>
          <a:xfrm>
            <a:off x="10222018" y="301166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{i+1}</a:t>
            </a:r>
          </a:p>
        </p:txBody>
      </p:sp>
    </p:spTree>
    <p:extLst>
      <p:ext uri="{BB962C8B-B14F-4D97-AF65-F5344CB8AC3E}">
        <p14:creationId xmlns:p14="http://schemas.microsoft.com/office/powerpoint/2010/main" val="3801302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 the process of doing Forward Kinematics we derived a set of equations for our geometry as a function of our </a:t>
            </a:r>
            <a:r>
              <a:rPr lang="en-US" dirty="0" err="1"/>
              <a:t>DoFs</a:t>
            </a:r>
            <a:endParaRPr lang="en-US" dirty="0"/>
          </a:p>
          <a:p>
            <a:pPr lvl="1"/>
            <a:r>
              <a:rPr lang="en-US" dirty="0"/>
              <a:t>We know that we have some workspace in cartesian space where the end effector can reach</a:t>
            </a:r>
          </a:p>
          <a:p>
            <a:pPr lvl="1"/>
            <a:r>
              <a:rPr lang="en-US" dirty="0"/>
              <a:t>Trying to navigate joint space to move around the workspace is unintuitive and confusing (what does a unit change in a joint angle do to the end effector?)</a:t>
            </a:r>
          </a:p>
          <a:p>
            <a:pPr lvl="1"/>
            <a:r>
              <a:rPr lang="en-US" dirty="0"/>
              <a:t>What if we want to find joint angles corresponding to an end effector position?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2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Approaches based in FK are fundamentally limited, but give a useful set of equations from the geometry: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we ran these equations in reverse?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17CDDA2-05D5-ED92-6373-F7BBFFF8B6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10136" y="4940968"/>
            <a:ext cx="3045616" cy="344906"/>
          </a:xfrm>
          <a:prstGeom prst="bentConnector3">
            <a:avLst>
              <a:gd name="adj1" fmla="val 75966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EAFC33-A053-A467-3061-A335C46C8302}"/>
              </a:ext>
            </a:extLst>
          </p:cNvPr>
          <p:cNvSpPr txBox="1"/>
          <p:nvPr/>
        </p:nvSpPr>
        <p:spPr>
          <a:xfrm>
            <a:off x="7531768" y="4602414"/>
            <a:ext cx="281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you see the problem?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E171EAA-69BA-2494-7EF6-654382E3E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2477945"/>
            <a:ext cx="27146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C4C54F-A58F-F4D3-05BB-E07AC5AF6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4526537"/>
            <a:ext cx="14668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7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Forward Kinematics lets us specify and end effector position by giving joint angles</a:t>
            </a:r>
          </a:p>
          <a:p>
            <a:pPr lvl="2"/>
            <a:r>
              <a:rPr lang="en-US" dirty="0"/>
              <a:t>The joint angles can be highly sensitive to changes in end effector position</a:t>
            </a:r>
          </a:p>
          <a:p>
            <a:pPr lvl="2"/>
            <a:r>
              <a:rPr lang="en-US" dirty="0"/>
              <a:t>If we want to design a function to move our end effector an inch to the right, how would do that via Forward Kinematics?</a:t>
            </a:r>
          </a:p>
          <a:p>
            <a:pPr lvl="2"/>
            <a:r>
              <a:rPr lang="en-US" dirty="0"/>
              <a:t>What if we needed to path the end effector around an obstacle? How would a physical object map into joint space? </a:t>
            </a:r>
            <a:r>
              <a:rPr lang="en-US" i="1" dirty="0"/>
              <a:t>(hint: its usually unintuitive)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E0A0-CF43-D1D0-B43C-7DD4F2B5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10" y="4526537"/>
            <a:ext cx="27146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02DB22-6D2D-1D70-88A1-86D5AA822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952" y="4526537"/>
            <a:ext cx="14668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C5313-7859-02CB-D4E9-79FE104B2AB5}"/>
              </a:ext>
            </a:extLst>
          </p:cNvPr>
          <p:cNvCxnSpPr>
            <a:cxnSpLocks/>
          </p:cNvCxnSpPr>
          <p:nvPr/>
        </p:nvCxnSpPr>
        <p:spPr>
          <a:xfrm>
            <a:off x="5738552" y="5104015"/>
            <a:ext cx="12967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Inverse Kinematic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Given a robot with a desired end effector position </a:t>
            </a:r>
            <a:r>
              <a:rPr lang="en-US" b="1" i="1" dirty="0"/>
              <a:t>p </a:t>
            </a:r>
            <a:r>
              <a:rPr lang="en-US" dirty="0"/>
              <a:t>(and potentially orientation </a:t>
            </a:r>
            <a:r>
              <a:rPr lang="el-GR" b="1" i="1" dirty="0"/>
              <a:t>φ</a:t>
            </a:r>
            <a:r>
              <a:rPr lang="en-US" dirty="0"/>
              <a:t>)</a:t>
            </a:r>
            <a:r>
              <a:rPr lang="en-US" b="1" i="1" dirty="0"/>
              <a:t> </a:t>
            </a:r>
            <a:r>
              <a:rPr lang="en-US" dirty="0"/>
              <a:t>and set of constraints </a:t>
            </a:r>
            <a:r>
              <a:rPr lang="en-US" b="1" i="1" dirty="0"/>
              <a:t>f</a:t>
            </a:r>
            <a:r>
              <a:rPr lang="en-US" dirty="0"/>
              <a:t>, solve for a set of joint states </a:t>
            </a:r>
            <a:r>
              <a:rPr lang="en-US" b="1" i="1" dirty="0"/>
              <a:t>s</a:t>
            </a:r>
            <a:r>
              <a:rPr lang="en-US" dirty="0"/>
              <a:t> which will move the end effector to the desired position, subject to the constraints.</a:t>
            </a:r>
          </a:p>
          <a:p>
            <a:pPr marL="457200" lvl="1" indent="0" algn="ctr">
              <a:buNone/>
            </a:pPr>
            <a:r>
              <a:rPr lang="en-US" i="1" dirty="0"/>
              <a:t>(we’ll leave dealing with constraints for another time!)</a:t>
            </a:r>
          </a:p>
          <a:p>
            <a:pPr lvl="1" algn="ctr"/>
            <a:endParaRPr lang="en-US" i="1" dirty="0"/>
          </a:p>
          <a:p>
            <a:pPr lvl="1" algn="ctr"/>
            <a:endParaRPr lang="en-US" i="1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8CFE-3BD6-B51A-2B69-F9DE1FA51AD5}"/>
              </a:ext>
            </a:extLst>
          </p:cNvPr>
          <p:cNvSpPr txBox="1"/>
          <p:nvPr/>
        </p:nvSpPr>
        <p:spPr>
          <a:xfrm>
            <a:off x="248653" y="5684399"/>
            <a:ext cx="449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kind of problem are we doing here?</a:t>
            </a:r>
          </a:p>
        </p:txBody>
      </p:sp>
    </p:spTree>
    <p:extLst>
      <p:ext uri="{BB962C8B-B14F-4D97-AF65-F5344CB8AC3E}">
        <p14:creationId xmlns:p14="http://schemas.microsoft.com/office/powerpoint/2010/main" val="246994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Imagine using your hand to pick up a block – is there only one valid way to bend your arm?</a:t>
            </a:r>
          </a:p>
          <a:p>
            <a:pPr lvl="2"/>
            <a:r>
              <a:rPr lang="en-US" dirty="0"/>
              <a:t>There are </a:t>
            </a:r>
            <a:r>
              <a:rPr lang="en-US" i="1" dirty="0"/>
              <a:t>(in general) </a:t>
            </a:r>
            <a:r>
              <a:rPr lang="en-US" dirty="0"/>
              <a:t>multiple solutions via IK for most points 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fig:2RIK">
            <a:extLst>
              <a:ext uri="{FF2B5EF4-FFF2-40B4-BE49-F238E27FC236}">
                <a16:creationId xmlns:a16="http://schemas.microsoft.com/office/drawing/2014/main" id="{B2947D4C-A7D9-29F6-9946-4D07A948F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9853"/>
          <a:stretch/>
        </p:blipFill>
        <p:spPr bwMode="auto">
          <a:xfrm>
            <a:off x="3505200" y="3099866"/>
            <a:ext cx="5181600" cy="25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C70E4B5-C746-7CC3-74EF-66EBA162D0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39727" y="3776468"/>
            <a:ext cx="2509723" cy="538856"/>
          </a:xfrm>
          <a:prstGeom prst="bentConnector3">
            <a:avLst>
              <a:gd name="adj1" fmla="val 81183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80A2AB-CA60-DFA5-5C46-9F5AF270B2E5}"/>
              </a:ext>
            </a:extLst>
          </p:cNvPr>
          <p:cNvSpPr txBox="1"/>
          <p:nvPr/>
        </p:nvSpPr>
        <p:spPr>
          <a:xfrm>
            <a:off x="9432758" y="3191693"/>
            <a:ext cx="2759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Theres</a:t>
            </a:r>
            <a:r>
              <a:rPr lang="en-US" sz="1600" dirty="0"/>
              <a:t> 2 for this robot, but how does this scale?</a:t>
            </a:r>
          </a:p>
        </p:txBody>
      </p:sp>
    </p:spTree>
    <p:extLst>
      <p:ext uri="{BB962C8B-B14F-4D97-AF65-F5344CB8AC3E}">
        <p14:creationId xmlns:p14="http://schemas.microsoft.com/office/powerpoint/2010/main" val="108077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8178" cy="395172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Outside a very particular set of systems (or set of constraints) we’re going to end up with an </a:t>
            </a:r>
            <a:r>
              <a:rPr lang="en-US" i="1" dirty="0"/>
              <a:t>indeterminant system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No matter how we work this system we will not find a closed form solution without making major assumptions about how the robot moves!</a:t>
            </a:r>
          </a:p>
          <a:p>
            <a:pPr marL="457200" lvl="1" indent="0" algn="ctr">
              <a:buNone/>
            </a:pPr>
            <a:r>
              <a:rPr lang="en-US" i="1" u="sng" dirty="0"/>
              <a:t>Need to solve numerically!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94C772F-7FE9-AF0C-A4CE-FDE24C50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776538"/>
            <a:ext cx="6019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0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CASE I: An Analytical Solution Exists</a:t>
            </a:r>
          </a:p>
          <a:p>
            <a:pPr lvl="2"/>
            <a:r>
              <a:rPr lang="en-US" dirty="0"/>
              <a:t>Number of system </a:t>
            </a:r>
            <a:r>
              <a:rPr lang="en-US" dirty="0" err="1"/>
              <a:t>DoF</a:t>
            </a:r>
            <a:r>
              <a:rPr lang="en-US" dirty="0"/>
              <a:t> is low enough (or your assumptions are specific enough) to enable you to find a closed for equation of the form: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Rare this will happen</a:t>
            </a:r>
          </a:p>
          <a:p>
            <a:pPr lvl="2"/>
            <a:r>
              <a:rPr lang="en-US" dirty="0"/>
              <a:t>Requires robots/poses built in special ways</a:t>
            </a:r>
          </a:p>
          <a:p>
            <a:pPr lvl="2"/>
            <a:r>
              <a:rPr lang="en-US" dirty="0"/>
              <a:t>Just solve the equation</a:t>
            </a:r>
          </a:p>
          <a:p>
            <a:pPr marL="914400" lvl="2" indent="0">
              <a:buNone/>
            </a:pPr>
            <a:endParaRPr lang="en-US" i="1" dirty="0"/>
          </a:p>
          <a:p>
            <a:pPr marL="1371600" lvl="3" indent="0">
              <a:buNone/>
            </a:pPr>
            <a:r>
              <a:rPr lang="en-US" i="1" dirty="0"/>
              <a:t>(easy-</a:t>
            </a:r>
            <a:r>
              <a:rPr lang="en-US" i="1" dirty="0" err="1"/>
              <a:t>ish</a:t>
            </a:r>
            <a:r>
              <a:rPr lang="en-US" i="1" dirty="0"/>
              <a:t> to solve so we gave you one for the project)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8F7F8B-9DE0-BA4C-269D-805DC521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08" y="3000775"/>
            <a:ext cx="1204383" cy="4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1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19ED-0C6E-9502-CAD0-BFB649C5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204B-E683-FE54-A7D7-E74E64CF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IK Problem -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40BCB-3146-B876-B874-C25AFB0E5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CASE I: An Analytical Solution Exists</a:t>
                </a:r>
              </a:p>
              <a:p>
                <a:pPr lvl="2"/>
                <a:r>
                  <a:rPr lang="en-US" dirty="0"/>
                  <a:t>Example: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40BCB-3146-B876-B874-C25AFB0E5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68110-5669-4A6E-3342-22776C9BB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B343E-BCD7-4818-F69E-A0015DD0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577" y="2677502"/>
            <a:ext cx="3616846" cy="31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4073</TotalTime>
  <Words>2692</Words>
  <Application>Microsoft Office PowerPoint</Application>
  <PresentationFormat>Widescreen</PresentationFormat>
  <Paragraphs>326</Paragraphs>
  <Slides>38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rival-sans</vt:lpstr>
      <vt:lpstr>Trebuchet MS</vt:lpstr>
      <vt:lpstr>var(--headings-font-family)</vt:lpstr>
      <vt:lpstr>Wingdings</vt:lpstr>
      <vt:lpstr>Office Theme</vt:lpstr>
      <vt:lpstr>ENME480 Lab: Inverse Kinematics</vt:lpstr>
      <vt:lpstr>Todays Plan</vt:lpstr>
      <vt:lpstr>Announcements</vt:lpstr>
      <vt:lpstr>Recap &amp; Motivation</vt:lpstr>
      <vt:lpstr>The Inverse Kinematic Problem</vt:lpstr>
      <vt:lpstr>Issues</vt:lpstr>
      <vt:lpstr>Issues</vt:lpstr>
      <vt:lpstr>Solving the IK Problem - Cases</vt:lpstr>
      <vt:lpstr>Solving the IK Problem - Cases</vt:lpstr>
      <vt:lpstr>Solving the IK Problem - Cases</vt:lpstr>
      <vt:lpstr>Solving the IK Problem - Cases</vt:lpstr>
      <vt:lpstr>Solving the IK Problem - Cases</vt:lpstr>
      <vt:lpstr>Solving the IK Problem - Cases</vt:lpstr>
      <vt:lpstr>Solving the IK Problem - Cases</vt:lpstr>
      <vt:lpstr>Solving the IK Problem - Cases</vt:lpstr>
      <vt:lpstr>Numerical Methods</vt:lpstr>
      <vt:lpstr>Implementation</vt:lpstr>
      <vt:lpstr>Implementation - Approach</vt:lpstr>
      <vt:lpstr>Implementation - Structure</vt:lpstr>
      <vt:lpstr>Implementation - Issues</vt:lpstr>
      <vt:lpstr>Implementation</vt:lpstr>
      <vt:lpstr>Descent Methods – Background</vt:lpstr>
      <vt:lpstr>Descent Methods – Method</vt:lpstr>
      <vt:lpstr>Descent Methods – Jacobians</vt:lpstr>
      <vt:lpstr>Descent Methods – Jacobians</vt:lpstr>
      <vt:lpstr>Breaking Descent Methods</vt:lpstr>
      <vt:lpstr>Breaking Descent Methods</vt:lpstr>
      <vt:lpstr>Breaking Descent Methods –  Stationary Points</vt:lpstr>
      <vt:lpstr>Breaking Descent Methods–  Identifying Singularities</vt:lpstr>
      <vt:lpstr>Solving the IK Problem - Cases</vt:lpstr>
      <vt:lpstr>Assignment Code - Structure</vt:lpstr>
      <vt:lpstr>Assignment Code - Constraints</vt:lpstr>
      <vt:lpstr>Final Notes</vt:lpstr>
      <vt:lpstr>PowerPoint Presentation</vt:lpstr>
      <vt:lpstr>Notes on DH Parameters</vt:lpstr>
      <vt:lpstr>Notes on DH Parameters</vt:lpstr>
      <vt:lpstr>Motivation</vt:lpstr>
      <vt:lpstr>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ENME480 Lab Week 8: Inverse Kinematics</dc:title>
  <dc:creator>Alexander Philip Beyer</dc:creator>
  <cp:lastModifiedBy>Alex Beyer</cp:lastModifiedBy>
  <cp:revision>11</cp:revision>
  <dcterms:created xsi:type="dcterms:W3CDTF">2022-10-17T18:35:16Z</dcterms:created>
  <dcterms:modified xsi:type="dcterms:W3CDTF">2025-10-21T13:59:30Z</dcterms:modified>
</cp:coreProperties>
</file>